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04" r:id="rId3"/>
    <p:sldId id="305" r:id="rId4"/>
    <p:sldId id="272" r:id="rId5"/>
    <p:sldId id="273" r:id="rId6"/>
    <p:sldId id="275" r:id="rId7"/>
    <p:sldId id="274" r:id="rId8"/>
    <p:sldId id="290" r:id="rId9"/>
    <p:sldId id="277" r:id="rId10"/>
    <p:sldId id="278" r:id="rId11"/>
    <p:sldId id="279" r:id="rId12"/>
    <p:sldId id="280" r:id="rId13"/>
    <p:sldId id="302" r:id="rId14"/>
    <p:sldId id="316" r:id="rId15"/>
    <p:sldId id="307" r:id="rId16"/>
    <p:sldId id="291" r:id="rId17"/>
    <p:sldId id="308" r:id="rId18"/>
    <p:sldId id="310" r:id="rId19"/>
    <p:sldId id="292" r:id="rId20"/>
    <p:sldId id="293" r:id="rId21"/>
    <p:sldId id="297" r:id="rId22"/>
    <p:sldId id="298" r:id="rId23"/>
    <p:sldId id="294" r:id="rId24"/>
    <p:sldId id="295" r:id="rId25"/>
    <p:sldId id="296" r:id="rId26"/>
    <p:sldId id="299" r:id="rId27"/>
    <p:sldId id="323" r:id="rId28"/>
    <p:sldId id="324" r:id="rId29"/>
    <p:sldId id="325" r:id="rId30"/>
    <p:sldId id="303" r:id="rId31"/>
    <p:sldId id="312" r:id="rId32"/>
    <p:sldId id="319" r:id="rId33"/>
    <p:sldId id="320" r:id="rId34"/>
    <p:sldId id="322" r:id="rId35"/>
    <p:sldId id="321" r:id="rId36"/>
    <p:sldId id="326" r:id="rId37"/>
    <p:sldId id="300" r:id="rId38"/>
    <p:sldId id="282" r:id="rId39"/>
  </p:sldIdLst>
  <p:sldSz cx="9144000" cy="6858000" type="screen4x3"/>
  <p:notesSz cx="67833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8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88;&#1072;&#1073;&#1086;&#1090;&#1072;\PISA\&#1048;&#1074;&#1086;&#1083;&#1075;&#1080;&#1085;&#1089;&#1082;&#1080;&#1081;%20&#1088;&#1072;&#1081;&#1086;&#10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.DESKTOP-977FH62\Desktop\&#1055;&#1088;&#1086;&#1074;&#1077;&#1088;&#1082;&#1072;2020%20&#1056;&#1072;&#1076;&#1085;&#1072;&#1077;&#1074;&#1072;%208%20&#1082;&#1083;%20&#1075;&#1086;&#1089;&#1091;&#1076;\&#1055;&#1056;&#1086;&#1074;&#1077;&#1088;&#1082;&#1072;%20&#1056;&#1041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.DESKTOP-977FH62\Desktop\&#1041;&#1071;%20&#1082;&#1072;&#1082;%20&#1088;&#1086;&#1076;&#1085;&#1086;&#1081;%208%20&#1082;&#1083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.DESKTOP-977FH62\Desktop\&#1073;&#1103;%20&#1082;&#1072;&#1082;%20&#1075;&#1086;&#1089;&#1091;&#1076;\&#1055;&#1088;&#1086;&#1074;&#1077;&#1088;&#1082;&#1072;%20&#1053;&#1072;&#1081;&#1076;&#1072;&#1085;&#1086;&#1074;&#1072;%20&#1054;&#1041;,%20&#1074;&#1089;&#1103;%20&#1056;&#1041;\&#1041;&#1072;&#1088;&#1075;&#1091;&#1079;&#1080;&#1085;&#1089;&#1082;&#1080;&#1081;,%20&#1056;&#1041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.DESKTOP-977FH62\Desktop\&#1041;&#1071;%20&#1082;&#1072;&#1082;%20&#1088;&#1086;&#1076;&#1085;&#1086;&#1081;%209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Лист1!$F$7</c:f>
              <c:strCache>
                <c:ptCount val="1"/>
                <c:pt idx="0">
                  <c:v>Иволгинский район</c:v>
                </c:pt>
              </c:strCache>
            </c:strRef>
          </c:tx>
          <c:spPr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"/>
                  <c:y val="9.259259259259530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9.72222222222222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197740112995193E-3"/>
                  <c:y val="9.72222222222222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Лист1!$G$6:$I$6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Естественнонаучная грамотность</c:v>
                </c:pt>
              </c:strCache>
            </c:strRef>
          </c:cat>
          <c:val>
            <c:numRef>
              <c:f>Лист1!$G$7:$I$7</c:f>
              <c:numCache>
                <c:formatCode>0</c:formatCode>
                <c:ptCount val="3"/>
                <c:pt idx="0">
                  <c:v>474.15000000000032</c:v>
                </c:pt>
                <c:pt idx="1">
                  <c:v>471.92999999999893</c:v>
                </c:pt>
                <c:pt idx="2">
                  <c:v>460.71000000000004</c:v>
                </c:pt>
              </c:numCache>
            </c:numRef>
          </c:val>
        </c:ser>
        <c:ser>
          <c:idx val="1"/>
          <c:order val="1"/>
          <c:tx>
            <c:strRef>
              <c:f>Лист1!$F$8</c:f>
              <c:strCache>
                <c:ptCount val="1"/>
                <c:pt idx="0">
                  <c:v>Республика Бурятия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0"/>
                  <c:y val="0.1064814814814840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018518518518518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01851851851851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Лист1!$G$6:$I$6</c:f>
              <c:strCache>
                <c:ptCount val="3"/>
                <c:pt idx="0">
                  <c:v>Читательская грамотность</c:v>
                </c:pt>
                <c:pt idx="1">
                  <c:v>Математическая грамотность</c:v>
                </c:pt>
                <c:pt idx="2">
                  <c:v>Естественнонаучная грамотность</c:v>
                </c:pt>
              </c:strCache>
            </c:strRef>
          </c:cat>
          <c:val>
            <c:numRef>
              <c:f>Лист1!$G$8:$I$8</c:f>
              <c:numCache>
                <c:formatCode>General</c:formatCode>
                <c:ptCount val="3"/>
                <c:pt idx="0">
                  <c:v>466</c:v>
                </c:pt>
                <c:pt idx="1">
                  <c:v>466</c:v>
                </c:pt>
                <c:pt idx="2">
                  <c:v>463</c:v>
                </c:pt>
              </c:numCache>
            </c:numRef>
          </c:val>
        </c:ser>
        <c:dLbls>
          <c:showVal val="1"/>
        </c:dLbls>
        <c:shape val="box"/>
        <c:axId val="64863616"/>
        <c:axId val="65070208"/>
        <c:axId val="0"/>
      </c:bar3DChart>
      <c:catAx>
        <c:axId val="64863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070208"/>
        <c:crosses val="autoZero"/>
        <c:auto val="1"/>
        <c:lblAlgn val="ctr"/>
        <c:lblOffset val="100"/>
      </c:catAx>
      <c:valAx>
        <c:axId val="65070208"/>
        <c:scaling>
          <c:orientation val="minMax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4863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Возраст</a:t>
            </a:r>
            <a:r>
              <a:rPr lang="ru-RU" baseline="0" dirty="0" smtClean="0"/>
              <a:t> 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30 лет </c:v>
                </c:pt>
                <c:pt idx="1">
                  <c:v> 30 лет и более </c:v>
                </c:pt>
                <c:pt idx="2">
                  <c:v>40 лет и более </c:v>
                </c:pt>
                <c:pt idx="3">
                  <c:v>50 лет и более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0.19</c:v>
                </c:pt>
                <c:pt idx="2">
                  <c:v>0.29000000000000031</c:v>
                </c:pt>
                <c:pt idx="3">
                  <c:v>0.39000000000000046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Стаж </a:t>
            </a:r>
            <a:r>
              <a:rPr lang="ru-RU" dirty="0"/>
              <a:t>работы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 5 лет </c:v>
                </c:pt>
                <c:pt idx="1">
                  <c:v>До 10 лет </c:v>
                </c:pt>
                <c:pt idx="2">
                  <c:v>10 лет и более </c:v>
                </c:pt>
                <c:pt idx="3">
                  <c:v>20 лет и более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6.0000000000000032E-2</c:v>
                </c:pt>
                <c:pt idx="2">
                  <c:v>0.26</c:v>
                </c:pt>
                <c:pt idx="3">
                  <c:v>0.39000000000000057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успеваемости и качества знаний по бурятскому языку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0181947842712187"/>
          <c:y val="0.25430081656459608"/>
          <c:w val="0.86484255796682175"/>
          <c:h val="0.32665208515602789"/>
        </c:manualLayout>
      </c:layout>
      <c:bar3DChart>
        <c:barDir val="col"/>
        <c:grouping val="clustered"/>
        <c:ser>
          <c:idx val="0"/>
          <c:order val="0"/>
          <c:tx>
            <c:strRef>
              <c:f>'РБ 8 кл госуд (усп, кач)'!$J$20</c:f>
              <c:strCache>
                <c:ptCount val="1"/>
                <c:pt idx="0">
                  <c:v>Абс.успеваемость,%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2222222222222251E-2"/>
                  <c:y val="-5.55555555555554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88888888889384E-2"/>
                  <c:y val="-4.16666666666666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'РБ 8 кл госуд (усп, кач)'!$K$19:$L$19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'РБ 8 кл госуд (усп, кач)'!$K$20:$L$20</c:f>
              <c:numCache>
                <c:formatCode>General</c:formatCode>
                <c:ptCount val="2"/>
                <c:pt idx="0">
                  <c:v>73.34</c:v>
                </c:pt>
                <c:pt idx="1">
                  <c:v>80.28</c:v>
                </c:pt>
              </c:numCache>
            </c:numRef>
          </c:val>
        </c:ser>
        <c:ser>
          <c:idx val="1"/>
          <c:order val="1"/>
          <c:tx>
            <c:strRef>
              <c:f>'РБ 8 кл госуд (усп, кач)'!$J$21</c:f>
              <c:strCache>
                <c:ptCount val="1"/>
                <c:pt idx="0">
                  <c:v>Качество знаний,%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447118092735979E-2"/>
                  <c:y val="-3.240740740740825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3502203390019E-2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'РБ 8 кл госуд (усп, кач)'!$K$19:$L$19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'РБ 8 кл госуд (усп, кач)'!$K$21:$L$21</c:f>
              <c:numCache>
                <c:formatCode>General</c:formatCode>
                <c:ptCount val="2"/>
                <c:pt idx="0">
                  <c:v>47.809999999999995</c:v>
                </c:pt>
                <c:pt idx="1">
                  <c:v>66.2</c:v>
                </c:pt>
              </c:numCache>
            </c:numRef>
          </c:val>
        </c:ser>
        <c:shape val="box"/>
        <c:axId val="65340544"/>
        <c:axId val="65342080"/>
        <c:axId val="0"/>
      </c:bar3DChart>
      <c:catAx>
        <c:axId val="653405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342080"/>
        <c:crosses val="autoZero"/>
        <c:auto val="1"/>
        <c:lblAlgn val="ctr"/>
        <c:lblOffset val="100"/>
      </c:catAx>
      <c:valAx>
        <c:axId val="65342080"/>
        <c:scaling>
          <c:orientation val="minMax"/>
        </c:scaling>
        <c:axPos val="l"/>
        <c:majorGridlines/>
        <c:numFmt formatCode="General" sourceLinked="1"/>
        <c:tickLblPos val="nextTo"/>
        <c:crossAx val="65340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116033176086768"/>
          <c:y val="0.84049431321085877"/>
          <c:w val="0.63767911772524166"/>
          <c:h val="0.1595056867891534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успеваемости и качества знаний %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'успев, кач'!$Q$170</c:f>
              <c:strCache>
                <c:ptCount val="1"/>
                <c:pt idx="0">
                  <c:v>Абс.успеваемость, 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9444444444444445E-2"/>
                  <c:y val="-3.70221374891425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01E-2"/>
                  <c:y val="-2.776660311685585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'успев, кач'!$R$169:$S$169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'успев, кач'!$R$170:$S$170</c:f>
              <c:numCache>
                <c:formatCode>General</c:formatCode>
                <c:ptCount val="2"/>
                <c:pt idx="0">
                  <c:v>77.069999999999993</c:v>
                </c:pt>
                <c:pt idx="1">
                  <c:v>86.11</c:v>
                </c:pt>
              </c:numCache>
            </c:numRef>
          </c:val>
        </c:ser>
        <c:ser>
          <c:idx val="1"/>
          <c:order val="1"/>
          <c:tx>
            <c:strRef>
              <c:f>'успев, кач'!$Q$171</c:f>
              <c:strCache>
                <c:ptCount val="1"/>
                <c:pt idx="0">
                  <c:v>Качество знаний,%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3.0558962984200012E-2"/>
                  <c:y val="-2.77664188351920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9684E-2"/>
                  <c:y val="-3.239437030299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'успев, кач'!$R$169:$S$169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'успев, кач'!$R$171:$S$171</c:f>
              <c:numCache>
                <c:formatCode>General</c:formatCode>
                <c:ptCount val="2"/>
                <c:pt idx="0">
                  <c:v>42.82</c:v>
                </c:pt>
                <c:pt idx="1">
                  <c:v>25</c:v>
                </c:pt>
              </c:numCache>
            </c:numRef>
          </c:val>
        </c:ser>
        <c:dLbls>
          <c:showVal val="1"/>
        </c:dLbls>
        <c:shape val="box"/>
        <c:axId val="67240704"/>
        <c:axId val="67242240"/>
        <c:axId val="0"/>
      </c:bar3DChart>
      <c:catAx>
        <c:axId val="672407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242240"/>
        <c:crosses val="autoZero"/>
        <c:auto val="1"/>
        <c:lblAlgn val="ctr"/>
        <c:lblOffset val="100"/>
      </c:catAx>
      <c:valAx>
        <c:axId val="67242240"/>
        <c:scaling>
          <c:orientation val="minMax"/>
        </c:scaling>
        <c:axPos val="l"/>
        <c:majorGridlines/>
        <c:numFmt formatCode="General" sourceLinked="1"/>
        <c:tickLblPos val="nextTo"/>
        <c:crossAx val="67240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успеваемости и качества знаний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4414964127496221"/>
          <c:y val="0.20365440470905372"/>
          <c:w val="0.82528658731754356"/>
          <c:h val="0.43866314188881411"/>
        </c:manualLayout>
      </c:layout>
      <c:bar3DChart>
        <c:barDir val="col"/>
        <c:grouping val="clustered"/>
        <c:ser>
          <c:idx val="0"/>
          <c:order val="0"/>
          <c:tx>
            <c:strRef>
              <c:f>'РБ как гос 9 кл'!$A$49</c:f>
              <c:strCache>
                <c:ptCount val="1"/>
                <c:pt idx="0">
                  <c:v>Абс.успеваемость, %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8.3333333333333367E-3"/>
                  <c:y val="-1.8518518518518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11111111111125E-2"/>
                  <c:y val="-1.85185185185185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'РБ как гос 9 кл'!$B$48:$C$48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'РБ как гос 9 кл'!$B$49:$C$49</c:f>
              <c:numCache>
                <c:formatCode>General</c:formatCode>
                <c:ptCount val="2"/>
                <c:pt idx="0" formatCode="0.00">
                  <c:v>70.790000000000006</c:v>
                </c:pt>
                <c:pt idx="1">
                  <c:v>44.83</c:v>
                </c:pt>
              </c:numCache>
            </c:numRef>
          </c:val>
        </c:ser>
        <c:ser>
          <c:idx val="1"/>
          <c:order val="1"/>
          <c:tx>
            <c:strRef>
              <c:f>'РБ как гос 9 кл'!$A$50</c:f>
              <c:strCache>
                <c:ptCount val="1"/>
                <c:pt idx="0">
                  <c:v>Качество знаний, 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3.0558520652205115E-2"/>
                  <c:y val="-2.31482412461914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117101469315092E-2"/>
                  <c:y val="-4.47119824400492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'РБ как гос 9 кл'!$B$48:$C$48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'РБ как гос 9 кл'!$B$50:$C$50</c:f>
              <c:numCache>
                <c:formatCode>General</c:formatCode>
                <c:ptCount val="2"/>
                <c:pt idx="0" formatCode="0.00">
                  <c:v>28.89</c:v>
                </c:pt>
                <c:pt idx="1">
                  <c:v>10.34</c:v>
                </c:pt>
              </c:numCache>
            </c:numRef>
          </c:val>
        </c:ser>
        <c:dLbls>
          <c:showVal val="1"/>
        </c:dLbls>
        <c:shape val="box"/>
        <c:axId val="67289472"/>
        <c:axId val="67291008"/>
        <c:axId val="0"/>
      </c:bar3DChart>
      <c:catAx>
        <c:axId val="672894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291008"/>
        <c:crosses val="autoZero"/>
        <c:auto val="1"/>
        <c:lblAlgn val="ctr"/>
        <c:lblOffset val="100"/>
      </c:catAx>
      <c:valAx>
        <c:axId val="67291008"/>
        <c:scaling>
          <c:orientation val="minMax"/>
        </c:scaling>
        <c:axPos val="l"/>
        <c:majorGridlines/>
        <c:numFmt formatCode="0.00" sourceLinked="1"/>
        <c:tickLblPos val="nextTo"/>
        <c:crossAx val="672894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успеваемости и качества знаний %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'усп,кач'!$K$37</c:f>
              <c:strCache>
                <c:ptCount val="1"/>
                <c:pt idx="0">
                  <c:v>Абс.успеваемость,%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9456866709082601E-2"/>
                  <c:y val="-2.31382963217760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15971483106886E-2"/>
                  <c:y val="-2.313829632177608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'усп,кач'!$L$36:$M$36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'усп,кач'!$L$37:$M$37</c:f>
              <c:numCache>
                <c:formatCode>General</c:formatCode>
                <c:ptCount val="2"/>
                <c:pt idx="0">
                  <c:v>76.940000000000026</c:v>
                </c:pt>
                <c:pt idx="1">
                  <c:v>58.14</c:v>
                </c:pt>
              </c:numCache>
            </c:numRef>
          </c:val>
        </c:ser>
        <c:ser>
          <c:idx val="1"/>
          <c:order val="1"/>
          <c:tx>
            <c:strRef>
              <c:f>'усп,кач'!$K$38</c:f>
              <c:strCache>
                <c:ptCount val="1"/>
                <c:pt idx="0">
                  <c:v>Качество знаний,%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795523870117432E-2"/>
                  <c:y val="-2.77659555861314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95523870117432E-2"/>
                  <c:y val="-2.77659555861314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'усп,кач'!$L$36:$M$36</c:f>
              <c:strCache>
                <c:ptCount val="2"/>
                <c:pt idx="0">
                  <c:v>Республика Бурятия</c:v>
                </c:pt>
                <c:pt idx="1">
                  <c:v>Иволгинский район</c:v>
                </c:pt>
              </c:strCache>
            </c:strRef>
          </c:cat>
          <c:val>
            <c:numRef>
              <c:f>'усп,кач'!$L$38:$M$38</c:f>
              <c:numCache>
                <c:formatCode>General</c:formatCode>
                <c:ptCount val="2"/>
                <c:pt idx="0">
                  <c:v>51.55</c:v>
                </c:pt>
                <c:pt idx="1">
                  <c:v>25.58</c:v>
                </c:pt>
              </c:numCache>
            </c:numRef>
          </c:val>
        </c:ser>
        <c:dLbls>
          <c:showVal val="1"/>
        </c:dLbls>
        <c:shape val="box"/>
        <c:axId val="67358720"/>
        <c:axId val="67360256"/>
        <c:axId val="0"/>
      </c:bar3DChart>
      <c:catAx>
        <c:axId val="673587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7360256"/>
        <c:crosses val="autoZero"/>
        <c:auto val="1"/>
        <c:lblAlgn val="ctr"/>
        <c:lblOffset val="100"/>
      </c:catAx>
      <c:valAx>
        <c:axId val="67360256"/>
        <c:scaling>
          <c:orientation val="minMax"/>
        </c:scaling>
        <c:axPos val="l"/>
        <c:majorGridlines/>
        <c:numFmt formatCode="General" sourceLinked="1"/>
        <c:tickLblPos val="nextTo"/>
        <c:crossAx val="67358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2350" y="0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2E075-1321-45AB-B729-A3276FA387DF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339" y="4715153"/>
            <a:ext cx="542671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2350" y="9428583"/>
            <a:ext cx="293946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3700-5C40-4CEA-9C49-E13B8EC7D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6AC8-274C-4F3F-A381-A848263798F2}" type="datetimeFigureOut">
              <a:rPr lang="ru-RU" smtClean="0"/>
              <a:pPr/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9DD85-0D74-40DD-A535-F16142B48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 результатах участия обучающихся Иволгинского района в мониторинговых  исследованиях  по бурятскому языку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00636"/>
            <a:ext cx="6143668" cy="928694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Ленхобоева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Т.С., специалист отдела дошкольного и общего образования МКУ 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волгинское  РУО»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documenti\РМО\Olimpiadaburya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25003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Региональная оценка по модели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2019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219200"/>
          <a:ext cx="8929719" cy="529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91"/>
                <a:gridCol w="992191"/>
                <a:gridCol w="992191"/>
                <a:gridCol w="992191"/>
                <a:gridCol w="992191"/>
                <a:gridCol w="992191"/>
                <a:gridCol w="992191"/>
                <a:gridCol w="992191"/>
                <a:gridCol w="992191"/>
              </a:tblGrid>
              <a:tr h="1750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Название ОО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</a:t>
                      </a:r>
                      <a:r>
                        <a:rPr lang="ru-RU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резильентных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учащихся (%)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учащихся, отметивших наличие плохой дисциплины на уроках (%)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учащихся с высокой мотивацией к изучению математики (%)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Учащиеся, подвергавшиеся социальным формам травли несколько раз в месяц или чаще (%)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Учащиеся, подвергавшиеся агрессивным формам травли несколько раз в месяц или чаще (%)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Отношение численности участников ЕГЭ к ОГЭ в 2019 г.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списке "Школы с низкими образовательными результатами"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Доля учащихся, выбравших профильную математику для сдачи ЕГЭ в 2019 г. (%)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03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МАОУ Иволгинская СОШ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5,6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25,9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24,1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27,8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11,1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66,0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да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24,2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03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Сужинская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СОШ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8,8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23,5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35,3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20,6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2,9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42,1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25,0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  <a:tr h="103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"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Гурульбинская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СОШ"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24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32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20,0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нет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Результаты обучающихся Иволгинского района в сравнении с региональными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1"/>
          <a:ext cx="7615262" cy="335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28596" y="4929199"/>
            <a:ext cx="82153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по читательской и математической грамотностям выше региональных на 8 и 6 баллов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соответственно, а по естественнонаучной грамотности ниже на 2 балла. Ни одна школа не является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резильентной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есть 4,8%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резильентных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  Иволгинского района,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использующие Банк тренировочных заданий по функциональной грамотности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571610"/>
          <a:ext cx="8043890" cy="3652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114"/>
                <a:gridCol w="3714776"/>
              </a:tblGrid>
              <a:tr h="54769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обучающихся –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от общего количества детей в ОО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Иволгинская СОШ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42  -</a:t>
                      </a:r>
                      <a:r>
                        <a:rPr lang="ru-RU" sz="2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Сотниковская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188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           87%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Гильбиринская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36 –              100%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Нижне-Иволгинская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 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              77%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МОУ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Оронгойская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Times New Roman"/>
                        </a:rPr>
                        <a:t>22 –              51%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550070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325 пятиклассников  -  32% от общего количества учеников 5-х классов Иволгинского района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Кадровый состав учителей бурятского языка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4114800" cy="3043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643438" y="1571613"/>
          <a:ext cx="4071966" cy="285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478632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возраст – 46 лет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стаж работы – 17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43438" y="4429131"/>
          <a:ext cx="42862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15"/>
                <a:gridCol w="1428765"/>
              </a:tblGrid>
              <a:tr h="52180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Квалификационная категория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77%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8176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</a:tr>
              <a:tr h="298176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36%</a:t>
                      </a:r>
                      <a:endParaRPr lang="ru-RU" dirty="0"/>
                    </a:p>
                  </a:txBody>
                  <a:tcPr/>
                </a:tc>
              </a:tr>
              <a:tr h="298176">
                <a:tc>
                  <a:txBody>
                    <a:bodyPr/>
                    <a:lstStyle/>
                    <a:p>
                      <a:r>
                        <a:rPr lang="ru-RU" dirty="0" smtClean="0"/>
                        <a:t>С.З.Д.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6%</a:t>
                      </a:r>
                      <a:endParaRPr lang="ru-RU" dirty="0"/>
                    </a:p>
                  </a:txBody>
                  <a:tcPr/>
                </a:tc>
              </a:tr>
              <a:tr h="2981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аттестованы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23%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задачи РМО в 2019 -2020 учебном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100MAI11\DSC_5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2833712"/>
            <a:ext cx="3000396" cy="2001475"/>
          </a:xfrm>
          <a:prstGeom prst="rect">
            <a:avLst/>
          </a:prstGeom>
          <a:noFill/>
        </p:spPr>
      </p:pic>
      <p:pic>
        <p:nvPicPr>
          <p:cNvPr id="5" name="Рисунок 4" descr="D:\Фоотик\101MAI11\DSC_416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928670"/>
            <a:ext cx="3071802" cy="1785926"/>
          </a:xfrm>
          <a:prstGeom prst="rect">
            <a:avLst/>
          </a:prstGeom>
          <a:noFill/>
        </p:spPr>
      </p:pic>
      <p:pic>
        <p:nvPicPr>
          <p:cNvPr id="6" name="Picture 3" descr="D:\Фоотик\101MAI11\DSC_40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929198"/>
            <a:ext cx="2964641" cy="19288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142984"/>
            <a:ext cx="478634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1.Повышение педагогического мастерства, профессиональной подготовки каждого учителя посредством самообразования.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Повышение профессиональной квалификации учителей МО через аттестацию.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Формирование у учащихся желания изучать бурятский язык.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Повышение уровня качества образования.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Сохранение и поддержка индивидуальности школьника.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6.Совершенствование системы мониторинга и диагностики образовательного процесса. </a:t>
            </a:r>
          </a:p>
          <a:p>
            <a:endParaRPr lang="ru-RU" b="1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РЕГИОНАЛЬНЫЙ СТАНДАРТ НАЧАЛЬНОГО И ОСНОВНОГО ОБЩЕГО ОБРАЗОВАНИЯ ПО БУРЯТСКОМУ ЯЗЫКУ КАК ГОСУДАРСТВЕННОМУ ЯЗЫКУ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С. Ц.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Содномов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к.п.н., доцент (руководитель), Б. 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Жамбалов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вед. спец.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РБ, О. Г. Макарова, к.п.н., доцент,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Е. Г. Базарова, к.п.н.,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О.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Дареева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к.п.н.,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У. Е.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Мангутова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Г-Х. Ц.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Гунжитова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 С.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Гарматарова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Утвержден приказом министра образования и науки Республики Бурятия от 9 июня 2008 года № 830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:\documenti\РМО\124822323_57824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643182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РЕГИОНАЛЬНЫХ МОНИТОРИНГАХ КАЧЕСТВА ОБЩЕГО 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ноябрь 2020 г.</a:t>
            </a:r>
            <a:r>
              <a:rPr lang="ru-RU" sz="2400" i="1" dirty="0" smtClean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000109"/>
          <a:ext cx="8572560" cy="543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894"/>
                <a:gridCol w="2325480"/>
                <a:gridCol w="4396186"/>
              </a:tblGrid>
              <a:tr h="1178946">
                <a:tc>
                  <a:txBody>
                    <a:bodyPr/>
                    <a:lstStyle/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2020г.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от общего количества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ОО 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принявшие участие в мониторинге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309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Бурятский язык,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«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СОШ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Поселья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«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СОШ 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Хойтобэе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Нижне-Иволгинская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Верхне-Иволгинская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Бурятский язык,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МОУ«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Оронгойская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СОШ»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МАОУ «Иволгинская СОШ»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Нижне-Иволгинская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2000" dirty="0" smtClean="0">
                        <a:latin typeface="Times New Roman"/>
                        <a:ea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2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Верхне-Иволгинская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Задания по бурятскому языку как государственному  8 – 9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текста и выполнение четырех заданий на основе содержания текста. 2 задания на выбор верного ответа , 1 задание - письменный ответ на вопрос , 1 задание на соответствие.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текста  с пропусками слов. Вставить данные слова, чтобы они грамматически и лексически соответствовали содержанию текста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Письмо. Ответное письмо другу ( Ответ на два вопроса, текст не менее 50 слов)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Задания по бурятскому языку как родному  8-9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 текста и выполнение 8 заданий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Характеристика героя с точки зрения автора с опорой на текст.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Сочинение (не менее 40 слов)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ргэд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эхэ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ороноо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хамгаалагша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Ж.Т.Тумунову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 Степной орел»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«Бурятский язык как государственный»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8 класс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600200"/>
          <a:ext cx="8258204" cy="412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04"/>
                <a:gridCol w="1371600"/>
                <a:gridCol w="1371600"/>
                <a:gridCol w="1371600"/>
                <a:gridCol w="1371600"/>
                <a:gridCol w="1371600"/>
              </a:tblGrid>
              <a:tr h="794388">
                <a:tc>
                  <a:txBody>
                    <a:bodyPr/>
                    <a:lstStyle/>
                    <a:p>
                      <a:pPr marL="179705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2020г. </a:t>
                      </a:r>
                    </a:p>
                    <a:p>
                      <a:pPr marL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Кол-во уч-ся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«2»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«3»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«4»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«5»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</a:tr>
              <a:tr h="79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Бурятия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1328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26,66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25,53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38,1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9,71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79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Иволгинский район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71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19,72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14,08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43,66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22,54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79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«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СОШ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Поселья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24,14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12,07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43,10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20,69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79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«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СОШ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Хойтобэе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23,08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46,15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30,77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Указ Президента РФ от 07.05 2018 г. № 204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«О национальных целях и стратегических задачах развития  Российской Федерации на период до 2024 года».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1"/>
            <a:ext cx="4000528" cy="41862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гармонично развитой и социально ответственной личности на основе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духовно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нравственных ценностей народов Российской Федерации, исторических и национально- культурных традиций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chool5.centerstart.ru/sites/school5.centerstart.ru/files/tmp/%D0%9D%D0%9F%D0%9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6434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«Бурятский язык как государственный»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8 класс, ноябрь 2020г.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«Бурятский язык как родной»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6" y="1142987"/>
          <a:ext cx="8501124" cy="550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4"/>
                <a:gridCol w="1416854"/>
                <a:gridCol w="1416854"/>
                <a:gridCol w="1416854"/>
                <a:gridCol w="1416854"/>
                <a:gridCol w="1416854"/>
              </a:tblGrid>
              <a:tr h="961745">
                <a:tc>
                  <a:txBody>
                    <a:bodyPr/>
                    <a:lstStyle/>
                    <a:p>
                      <a:pPr marL="7112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2020г. </a:t>
                      </a:r>
                    </a:p>
                    <a:p>
                      <a:pPr marL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Кол-во уч-ся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(чел.)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«2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«3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«4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«5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</a:tr>
              <a:tr h="96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Бурятия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362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22,93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34,25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37,57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5,25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96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Иволгинский район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13,89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61,11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22,22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2,78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130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Нижне-Иволгинская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16,00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64,00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16,00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4,00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1307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Верхне-Иволгинская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9,09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54,55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36,36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«Бурятский язык как родной»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 класс, ноябрь 2020г.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«Бурятский язык как государственный»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9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7" y="1600200"/>
          <a:ext cx="8258204" cy="46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04"/>
                <a:gridCol w="1371600"/>
                <a:gridCol w="1371600"/>
                <a:gridCol w="1371600"/>
                <a:gridCol w="1371600"/>
                <a:gridCol w="1371600"/>
              </a:tblGrid>
              <a:tr h="92297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2020г.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Кол-во уч-ся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«2»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«3»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«4»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«5»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%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Бурятия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2800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29,21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41,89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26,64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2,25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Иволгинский район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116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55,17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34,48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9,48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0,86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Оронгойская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СОШ»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19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26,32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26,32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42,11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5,26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</a:tr>
              <a:tr h="922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МАОУ «Иволгинская СОШ»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97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60,82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36,08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3,09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0,00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«Бурятский язык как государственный»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9 класс, ноябрь 2020г.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Бурятский язык как родной»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9 класс, ноябрь 2020г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1"/>
          <a:ext cx="8258204" cy="45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04"/>
                <a:gridCol w="1371600"/>
                <a:gridCol w="1371600"/>
                <a:gridCol w="1371600"/>
                <a:gridCol w="1371600"/>
                <a:gridCol w="1371600"/>
              </a:tblGrid>
              <a:tr h="643424">
                <a:tc>
                  <a:txBody>
                    <a:bodyPr/>
                    <a:lstStyle/>
                    <a:p>
                      <a:pPr marL="711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2020г.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Кол-во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уч-ся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«2»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«3»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«4»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«5»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</a:tr>
              <a:tr h="670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Республика Бурятия</a:t>
                      </a:r>
                      <a:endParaRPr lang="ru-RU" sz="20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23,06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25,39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46,63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4,92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579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Иволгинский район</a:t>
                      </a:r>
                      <a:endParaRPr lang="ru-RU" sz="180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41,86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32,56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25,58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877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Нижне-Иволгинская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36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44,44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36,11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19,44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  <a:tr h="1182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«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Верхне-Иволгинская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СОШ»</a:t>
                      </a:r>
                      <a:endParaRPr lang="ru-RU" sz="18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28,57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14,29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</a:rPr>
                        <a:t>57,14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19050" marR="1905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7422" y="6357958"/>
            <a:ext cx="220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Учителя  этих школ ?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«Бурятский язык как родной»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9 класс, ноябрь 2020г.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учителей и обучающихся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бурятского языка и литературы на международном и региональном уровнях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5214974"/>
          </a:xfrm>
        </p:spPr>
        <p:txBody>
          <a:bodyPr>
            <a:normAutofit fontScale="925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Цыдыпова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Соелма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Буда –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Доржиевна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XI Международный конкурс популяризации бурятского языка среди представителей не бурятской национальности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хэлэн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баян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!» «Создание интерактивных заданий и упражнений при обучении бурятскому языку и литературе» 2019г</a:t>
            </a: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Буддын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шажанай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аман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болон уран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зохеолнууд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 программа элективного курса 10 - 11-хи класс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Цыденова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Цырендулма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Цырендоржиевна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2019г.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НПК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Буряад-Монгол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уран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зохеол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– Бадмаева Даша,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XI Международный конкурс популяризации бурятского языка среди представителей не бурятской национальности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Буряад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хэлэн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баян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Банзаракцаева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Екатерина, Диплом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Всероссийский конкурс талантливой молодежи «Национальное достояние России»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Дашинимаева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Туяна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Межрегиональный интеллектуальный конкурс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Гуламта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4929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2018г.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зочный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тур 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Данилюк Матвей 2Г,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Ширыпов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Баир2Г,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Газизов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Егор3В –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Гомбоцыренов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Жаргал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Самбуевич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2019г (очный тур) в творческом конкурсе –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Осохеева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Адиса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8В,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Содномова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Бальжидма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Дашиевна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педагог организатор – Васильева В.Б.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конкурсе «Шагай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наадан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1 место – Цыренова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Намсалма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7А 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Мормоева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Мария Ильинична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285860"/>
            <a:ext cx="1097225" cy="164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межрегионального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2021г.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МАОУ «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Сотниковская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Мормоева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Мария Ильинична 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Николаева Ксения 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3 класс  </a:t>
            </a:r>
          </a:p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Ганзуринская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Воротникова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Баярма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Бимбаевна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Куликов Роман -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Суслова Варвара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Хомяков Семен -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Сапунов Никита -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Хомякова Алина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Климова Ксения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96 баллов – 5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Сапунов Роман -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90 баллов – 3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Куликов Денис - 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Соцкевич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Виолетта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92 балла – 5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Суслова Алена -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92 балла – 5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Калашникова Дарья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92 балла – 6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Климова Евгения -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96 баллов – 7 класс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285860"/>
            <a:ext cx="1097225" cy="164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методы обучения и воспитания, образовательных технологий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обучению и вовлеченности в образовательный процесс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Эффективная система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выявления, поддержки и развития способностей и талантов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Современная и безопасная цифровая образовательная среда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обеспечивающая высокое качество и доступность образования всех видов и уровней</a:t>
            </a:r>
          </a:p>
          <a:p>
            <a:endParaRPr lang="ru-RU" dirty="0"/>
          </a:p>
        </p:txBody>
      </p:sp>
      <p:pic>
        <p:nvPicPr>
          <p:cNvPr id="5" name="Рисунок 4" descr="H:\documenti\РМО\9a175b38dbad13292e653c34d4336d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278608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Межрегиональный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2021г.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9"/>
          <a:ext cx="9001158" cy="547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3"/>
                <a:gridCol w="1500193"/>
                <a:gridCol w="1500193"/>
                <a:gridCol w="1500193"/>
                <a:gridCol w="1500193"/>
                <a:gridCol w="1500193"/>
              </a:tblGrid>
              <a:tr h="38806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школа</a:t>
                      </a: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Ф.И.О.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организаторов</a:t>
                      </a: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Бурятский язык как государственный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 класс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3-4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классы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5-7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классы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8-9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классы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МАОУ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 Сотниковская СОШ»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Мормоева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Мария Ильинична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Ганзуринская СОШ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Воротникова Баярма Бимбаевна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Гильбиринская СОШ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Дашиева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Саяна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Николаевна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80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Краснояровская ООШ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Алсаева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Должин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Пунсуковна 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73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МОУ Оронгойская СОШ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Цыденова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Цырендулма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Цырендоржиевна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214290"/>
            <a:ext cx="668597" cy="100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Межрегиональный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2021г.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357299"/>
          <a:ext cx="8786873" cy="535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999"/>
                <a:gridCol w="2120958"/>
                <a:gridCol w="2120958"/>
                <a:gridCol w="2120958"/>
              </a:tblGrid>
              <a:tr h="56255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Бурятский язык как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государственный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309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Бамбаруш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 2021г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</a:rPr>
                        <a:t>Приняли участие в Иволгинском районе</a:t>
                      </a: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всего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кол-во обучающихся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класс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1063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3-4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1973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2,3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5-7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2765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8-9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1243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0,9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3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70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7044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1,5%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214290"/>
            <a:ext cx="668597" cy="100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межрегионального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2021г.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МАОУ «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Сотниковская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Мормоева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Мария Ильинична 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Николаева Ксения 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3 класс  </a:t>
            </a:r>
          </a:p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Ганзуринская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Воротникова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Баярма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Бимбаевна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Куликов Роман -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Суслова Варвара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Хомяков Семен -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Сапунов Никита -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Хомякова Алина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Климова Ксения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96 баллов – 5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Сапунов Роман -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90 баллов – 3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Куликов Денис - 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Соцкевич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Виолетта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92 балла – 5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Суслова Алена -    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92 балла – 5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Калашникова Дарья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92 балла – 6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Климова Евгения -    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96 баллов – 7 класс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285860"/>
            <a:ext cx="1097225" cy="1641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межрегионального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2021г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Ганзуринская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Батожаргалова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Гильбирина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Анатольевна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Рахманов Кирилл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3 класс</a:t>
            </a:r>
          </a:p>
          <a:p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Сапунов Роман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90 баллов – 3 класс </a:t>
            </a:r>
          </a:p>
          <a:p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Гильбиринская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buNone/>
            </a:pP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Дашиева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err="1" smtClean="0"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Николаевна 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Жамбалов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Баир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Забадаева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Сурана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место, 100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Гомбожапов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Доржо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3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Пурбуев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Баир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3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Санжаева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Алтана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Цыденов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Бэликто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Гармаева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Аригма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Лхамажапов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Нанзат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2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Найданов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Буин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место, 95 баллов – 3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Дабаев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Гомбо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I место, 90 баллов – 4 класс</a:t>
            </a:r>
          </a:p>
          <a:p>
            <a:pPr marL="1143000" indent="-1143000">
              <a:buFont typeface="+mj-lt"/>
              <a:buAutoNum type="arabicPeriod"/>
            </a:pP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Дабаин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Доржи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200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место, 92 балла – 7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571612"/>
            <a:ext cx="1382977" cy="2068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межрегионального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2021г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5000" b="1" dirty="0" err="1" smtClean="0">
                <a:latin typeface="Times New Roman" pitchFamily="18" charset="0"/>
                <a:cs typeface="Times New Roman" pitchFamily="18" charset="0"/>
              </a:rPr>
              <a:t>Оронгойская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>
              <a:buNone/>
            </a:pP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Цыденова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Цырендулма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err="1" smtClean="0">
                <a:latin typeface="Times New Roman" pitchFamily="18" charset="0"/>
                <a:cs typeface="Times New Roman" pitchFamily="18" charset="0"/>
              </a:rPr>
              <a:t>Цырендоржиевна</a:t>
            </a: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Раднаев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Дандар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100 баллов – 2А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Будаев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Цыден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100 баллов – 3Б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Цыремпилов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Даши-Доржо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100 баллов – 3Б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Бадмажапова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Арюна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100 баллов – 3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Замбалаева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Вика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90 баллов – 2А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Санжиев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Дэлэг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место, 95 баллов – 2 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Бимбаев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Алдар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95 баллов – 3А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Бадмаева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Оюна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95 баллов – 3Б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Мархеев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Аюша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95 баллов – 3Б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Семенова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Сэсэг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место, 95 баллов – 4А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Дашиева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Арьяна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I место, 90 баллов – 3А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Цыжипов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Чингис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I место, 90 баллов – 3А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Цыренова Софья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I место, 92 балла – 6А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Батуева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Адиса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I место, 92 балла – 6А класс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Тарбаева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Илюмжина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I место, 92 балла – 9А класс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428736"/>
            <a:ext cx="1168663" cy="174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межрегионального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on-line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Бамбарууш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2021г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Краснояровская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ООШ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Алсаева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Должин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Пунсуковна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Куриганов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Тимур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100 баллов – 2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Гаврилова Анна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100 баллов – 4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Гимаева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Дарья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95 баллов – 2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Горина Алиса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95 баллов – 2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Николаев Владимир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95 баллов – 2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Шункова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Елизавета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95 баллов – 4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Воротников Иван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место, 90 баллов – 3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Каратуева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место, 90 баллов – 3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Кокорин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Степан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 место, 90 баллов – 3 класс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Мартыненко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Валерия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место, 95 баллов – 3 класс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s://sun9-42.userapi.com/impf/c627820/v627820169/200f5/vgGSXSI6ZzI.jpg?size=605x905&amp;quality=96&amp;sign=118c8282073e60dd5e19d96ffb79db4f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428736"/>
            <a:ext cx="1168663" cy="174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Рекомендации для РМО учителей бурятского языка и литературы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Внести коррективы в цели и задачи работы РМО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Проанализировать результаты диагностики в 9 классах ( выделить типичные ошибки, предоставить информацию о причинах низких результатов 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запланировать диагностические мероприятия с учетом типичных ошибок в  мае 2021г.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Запланировать мониторинг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бурятскому языку на 2021-2022 учебный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 мероприятий на 2021 г. по направлению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"Развитие бурятского языка  в Иволгинском районе"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9"/>
          <a:ext cx="8572560" cy="447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9482"/>
                <a:gridCol w="3443078"/>
              </a:tblGrid>
              <a:tr h="336395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None/>
                      </a:pPr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Сроки проведения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  <a:tr h="613147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Районный конкурс сочинений, посвященный ко Дню учителя "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Эрхим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минии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багша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09538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Месячник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бурятского языка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435328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Районный конкурс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"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Эрхим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диктант"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49643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в конкурсе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Эхэ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хэлэн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манай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баялиг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МОУ "СОШ Хойтобэе"</a:t>
                      </a:r>
                    </a:p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49643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в конкурсе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Эхэ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хэлэн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манай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баялиг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МОУ Каленовская СОШ</a:t>
                      </a:r>
                    </a:p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49643">
                <a:tc>
                  <a:txBody>
                    <a:bodyPr/>
                    <a:lstStyle/>
                    <a:p>
                      <a:pPr algn="l" fontAlgn="t">
                        <a:buFont typeface="Arial" pitchFamily="34" charset="0"/>
                        <a:buChar char="•"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Участие в конкурсе 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Эхэ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хэлэн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манай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баялиг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течение года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МОУ "СОШ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Поселья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</a:p>
                    <a:p>
                      <a:pPr algn="l" fontAlgn="t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642918"/>
            <a:ext cx="467995" cy="59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72452" cy="11334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Качество образования -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стратегический приоритет  в развитии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регулярное обновление и модернизация ФГОС,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соответствия уровня подготовки обучающихся действующим стандартам, развитие их таланта,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обеспечение качественного образования,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преодоление любых форм неравенства,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обусловленных социально- экономическими, этнокультурными и другими факторами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dropi.ru/img/uploads/2018-12-14/6_origina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257173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Систематическая диагностика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PISA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)(PIRLS, ICCS, TALIS и т. п.).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национальные исследования качества образования (НИКО), мониторинг формирования функциональной грамотности обучающихся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всероссийские проверочные работы (ВПР)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государственный экзамен (ЕГЭ), основной государственный экзамен (ОГЭ)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региональные и муниципальные мониторинговые исследования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процедуры оценки качества подготовки  обучающихся, связанные с развитием современных инструментов оценки качества образования по национальному проекту «Образование».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m0-tub-ru.yandex.net/i?id=9d5eabbd11fd8ca4a392db0f7287340b&amp;ref=rim&amp;n=33&amp;w=267&amp;h=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357298"/>
            <a:ext cx="21126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PISA оценивает потенциал подрастающего поколения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Россия принимает участие в исследовании с 2020 года. (1 раз в 3 года)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грамотность;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математическая грамотность;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естественнонаучная грамотность;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компьютерная грамотность. </a:t>
            </a:r>
          </a:p>
        </p:txBody>
      </p:sp>
      <p:pic>
        <p:nvPicPr>
          <p:cNvPr id="4" name="Рисунок 3" descr="http://www.ds45.detkin-club.ru/images/events/scale_1200_5fae598a1835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357562"/>
            <a:ext cx="171451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PISA-for-Schools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(PISA для школ)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Приказу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РБ №1445 от 25.09.2019 г. « О проведении общероссийской оценки по модели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составлена база образовательных организаций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октябре - ноябре 2019 г.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Социологические опросы оценки удовлетворенности качеством образования, в которых приняли участие обучающиеся общеобразовательных организаций, их родители, руководители и педагогические работники. Определены были координаторы социологических опросов.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формате апробации в социологических опросах приняли участие 10 общеобразовательных организаций РБ.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вовлеченность обучающихся в образовательный процесс, удовлетворенность качеством общего образования,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востребованность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результатов общего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9d5eabbd11fd8ca4a392db0f7287340b&amp;ref=rim&amp;n=33&amp;w=267&amp;h=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643578"/>
            <a:ext cx="207167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PISA для школ в Иволгинском районе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8643998" cy="51435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Компьютерное тестирование прошли 145 обучающихся от 15 до 16 лет, попавших в случайную выборку, рожденных в период 28.08.2003г. по 15.08.2004г. Это 144 человека в возрасте 15 лет    9-10 классов, 1 человек – 11 класса.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«Иволгинская СОШ»,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Гурульбинская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Сужинская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 к проведению исследования в Иволгинском районе было привлечено 28 учителей: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«Иволгинская СОШ» - 9 человек,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Гурульбинская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 - 10 человек,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Сужинская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 - 9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объективности  проведения присутствовали 9 общественных наблюдателей.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Выполненные задания оценивались экспертами, прошедшими отбор и обучение.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МКУ «Иволгинское РУО» изучен региональный отчет ФГБУ «ФИОКО» в 2019г. по результатам этих исследований.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0-tub-ru.yandex.net/i?id=9d5eabbd11fd8ca4a392db0f7287340b&amp;ref=rim&amp;n=33&amp;w=267&amp;h=1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424" y="0"/>
            <a:ext cx="16125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Региональная оценка по модели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2019г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401080" cy="471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80"/>
                <a:gridCol w="1414756"/>
                <a:gridCol w="1385604"/>
                <a:gridCol w="1400180"/>
                <a:gridCol w="1400180"/>
                <a:gridCol w="1400180"/>
              </a:tblGrid>
              <a:tr h="1511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Название ОО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 участников исследования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Читательская грамотность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Математическая грамотность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Естественнонаучная грамотность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Резильентные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ОО</a:t>
                      </a:r>
                      <a:endParaRPr lang="ru-RU" sz="16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06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МАОУ Иволгинская СОШ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478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463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462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нерезильентные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06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Сужинская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СОШ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464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482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469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нерезильентные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06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МОУ "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Гурульбинская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СОШ"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25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480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471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451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остальные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2549</Words>
  <Application>Microsoft Office PowerPoint</Application>
  <PresentationFormat>Экран (4:3)</PresentationFormat>
  <Paragraphs>575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О результатах участия обучающихся Иволгинского района в мониторинговых  исследованиях  по бурятскому языку</vt:lpstr>
      <vt:lpstr>   Указ Президента РФ от 07.05 2018 г. № 204 «О национальных целях и стратегических задачах развития  Российской Федерации на период до 2024 года».  </vt:lpstr>
      <vt:lpstr>Задачи:</vt:lpstr>
      <vt:lpstr>Качество образования -  стратегический приоритет  в развитии  Российской Федерации</vt:lpstr>
      <vt:lpstr>Систематическая диагностика</vt:lpstr>
      <vt:lpstr>PISA оценивает потенциал подрастающего поколения.</vt:lpstr>
      <vt:lpstr>«PISA-for-Schools» (PISA для школ)</vt:lpstr>
      <vt:lpstr>PISA для школ в Иволгинском районе</vt:lpstr>
      <vt:lpstr>Региональная оценка по модели PISA 2019г  </vt:lpstr>
      <vt:lpstr>Региональная оценка по модели PISA 2019  113 учащихся </vt:lpstr>
      <vt:lpstr>Результаты обучающихся Иволгинского района в сравнении с региональными </vt:lpstr>
      <vt:lpstr>Школы  Иволгинского района, использующие Банк тренировочных заданий по функциональной грамотности</vt:lpstr>
      <vt:lpstr>Кадровый состав учителей бурятского языка</vt:lpstr>
      <vt:lpstr>Цели и задачи РМО в 2019 -2020 учебном году</vt:lpstr>
      <vt:lpstr>РЕГИОНАЛЬНЫЙ СТАНДАРТ НАЧАЛЬНОГО И ОСНОВНОГО ОБЩЕГО ОБРАЗОВАНИЯ ПО БУРЯТСКОМУ ЯЗЫКУ КАК ГОСУДАРСТВЕННОМУ ЯЗЫКУ</vt:lpstr>
      <vt:lpstr> УЧАСТИЕ В РЕГИОНАЛЬНЫХ МОНИТОРИНГАХ КАЧЕСТВА ОБЩЕГО ОБРАЗОВАНИЯ  ноябрь 2020 г. </vt:lpstr>
      <vt:lpstr>Задания по бурятскому языку как государственному  8 – 9 класс</vt:lpstr>
      <vt:lpstr>Задания по бурятскому языку как родному  8-9 класс</vt:lpstr>
      <vt:lpstr> «Бурятский язык как государственный»  8 класс </vt:lpstr>
      <vt:lpstr>«Бурятский язык как государственный»  8 класс, ноябрь 2020г.  </vt:lpstr>
      <vt:lpstr> «Бурятский язык как родной» 8 класс </vt:lpstr>
      <vt:lpstr>«Бурятский язык как родной» 8 класс, ноябрь 2020г.  </vt:lpstr>
      <vt:lpstr> «Бурятский язык как государственный»  9 класс </vt:lpstr>
      <vt:lpstr>«Бурятский язык как государственный»  9 класс, ноябрь 2020г.  </vt:lpstr>
      <vt:lpstr> «Бурятский язык как родной»  9 класс, ноябрь 2020г.  </vt:lpstr>
      <vt:lpstr>«Бурятский язык как родной»  9 класс, ноябрь 2020г. </vt:lpstr>
      <vt:lpstr>Результаты учителей и обучающихся  бурятского языка и литературы на международном и региональном уровнях</vt:lpstr>
      <vt:lpstr>Межрегиональный интеллектуальный конкурс  «Гуламта»</vt:lpstr>
      <vt:lpstr>Результаты межрегионального on-line конкурса «Бамбарууш» 2021г. </vt:lpstr>
      <vt:lpstr>Межрегиональный on-line конкурс «Бамбарууш» 2021г. </vt:lpstr>
      <vt:lpstr>Межрегиональный on-line конкурс «Бамбарууш» 2021г. </vt:lpstr>
      <vt:lpstr>Результаты межрегионального on-line конкурса «Бамбарууш» 2021г. </vt:lpstr>
      <vt:lpstr>Результаты межрегионального on-line конкурса «Бамбарууш» 2021г</vt:lpstr>
      <vt:lpstr>Результаты межрегионального on-line конкурса «Бамбарууш» 2021г</vt:lpstr>
      <vt:lpstr>Результаты межрегионального on-line конкурса «Бамбарууш» 2021г</vt:lpstr>
      <vt:lpstr>Рекомендации для РМО учителей бурятского языка и литературы</vt:lpstr>
      <vt:lpstr>План мероприятий на 2021 г. по направлению  "Развитие бурятского языка  в Иволгинском районе" </vt:lpstr>
      <vt:lpstr>Слайд 38</vt:lpstr>
    </vt:vector>
  </TitlesOfParts>
  <Company>ruo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194</cp:revision>
  <dcterms:created xsi:type="dcterms:W3CDTF">2021-04-23T00:33:08Z</dcterms:created>
  <dcterms:modified xsi:type="dcterms:W3CDTF">2021-07-28T02:43:35Z</dcterms:modified>
</cp:coreProperties>
</file>